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4" r:id="rId11"/>
    <p:sldId id="266" r:id="rId12"/>
    <p:sldId id="265" r:id="rId13"/>
    <p:sldId id="268" r:id="rId14"/>
    <p:sldId id="279" r:id="rId15"/>
    <p:sldId id="269" r:id="rId16"/>
    <p:sldId id="270" r:id="rId17"/>
    <p:sldId id="271" r:id="rId18"/>
    <p:sldId id="278" r:id="rId19"/>
    <p:sldId id="272" r:id="rId20"/>
    <p:sldId id="273" r:id="rId21"/>
    <p:sldId id="274" r:id="rId22"/>
    <p:sldId id="275" r:id="rId23"/>
    <p:sldId id="276" r:id="rId24"/>
    <p:sldId id="27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2T15:19:46.9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1/5/21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1/5/21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1/5/21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1/5/21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1/5/21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1/5/21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1/5/21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1/5/21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1/5/21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8D1A8-D4FD-0B44-BCE9-8E4C5A66C2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National Economy: Recovering From the COVID-19 Shock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7A61B5-3846-7448-B673-32ED4E078E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Thomas D. Simpson, Ph.D.</a:t>
            </a:r>
          </a:p>
          <a:p>
            <a:r>
              <a:rPr lang="en-US" dirty="0"/>
              <a:t>Department of Economics and Finance</a:t>
            </a:r>
          </a:p>
          <a:p>
            <a:r>
              <a:rPr lang="en-US" dirty="0"/>
              <a:t>UNCW</a:t>
            </a:r>
          </a:p>
        </p:txBody>
      </p:sp>
    </p:spTree>
    <p:extLst>
      <p:ext uri="{BB962C8B-B14F-4D97-AF65-F5344CB8AC3E}">
        <p14:creationId xmlns:p14="http://schemas.microsoft.com/office/powerpoint/2010/main" val="4071695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3C2BB-2203-2344-BA30-342A42484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biggest shock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B479054-CF40-9940-A861-2CC54846EE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793340"/>
              </p:ext>
            </p:extLst>
          </p:nvPr>
        </p:nvGraphicFramePr>
        <p:xfrm>
          <a:off x="2230438" y="2638425"/>
          <a:ext cx="7731123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7041">
                  <a:extLst>
                    <a:ext uri="{9D8B030D-6E8A-4147-A177-3AD203B41FA5}">
                      <a16:colId xmlns:a16="http://schemas.microsoft.com/office/drawing/2014/main" val="2450204998"/>
                    </a:ext>
                  </a:extLst>
                </a:gridCol>
                <a:gridCol w="2577041">
                  <a:extLst>
                    <a:ext uri="{9D8B030D-6E8A-4147-A177-3AD203B41FA5}">
                      <a16:colId xmlns:a16="http://schemas.microsoft.com/office/drawing/2014/main" val="1748225478"/>
                    </a:ext>
                  </a:extLst>
                </a:gridCol>
                <a:gridCol w="2577041">
                  <a:extLst>
                    <a:ext uri="{9D8B030D-6E8A-4147-A177-3AD203B41FA5}">
                      <a16:colId xmlns:a16="http://schemas.microsoft.com/office/drawing/2014/main" val="871079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Percent change in output (quarterly)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Change in unemployment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33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  Q1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-1.3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785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  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-9.0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9.2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264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  Q3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-4.2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9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  Q4</a:t>
                      </a:r>
                      <a:r>
                        <a:rPr lang="en-US" baseline="30000" dirty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685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Q4 to Q4</a:t>
                      </a:r>
                      <a:r>
                        <a:rPr lang="en-US" baseline="30000" dirty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-1.5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11356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A4EC005-A5A3-224B-A14A-CA6A5D89D2C1}"/>
              </a:ext>
            </a:extLst>
          </p:cNvPr>
          <p:cNvSpPr txBox="1"/>
          <p:nvPr/>
        </p:nvSpPr>
        <p:spPr>
          <a:xfrm>
            <a:off x="2370338" y="5237825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e--Estimate</a:t>
            </a:r>
          </a:p>
        </p:txBody>
      </p:sp>
    </p:spTree>
    <p:extLst>
      <p:ext uri="{BB962C8B-B14F-4D97-AF65-F5344CB8AC3E}">
        <p14:creationId xmlns:p14="http://schemas.microsoft.com/office/powerpoint/2010/main" val="997497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ADDD6-85A1-444D-B77A-D4AF93D3C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Uneven recovery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E06F2F7E-3FCD-C34C-AA92-05FB929D51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836340"/>
              </p:ext>
            </p:extLst>
          </p:nvPr>
        </p:nvGraphicFramePr>
        <p:xfrm>
          <a:off x="3184596" y="1959164"/>
          <a:ext cx="6058796" cy="4898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0880">
                  <a:extLst>
                    <a:ext uri="{9D8B030D-6E8A-4147-A177-3AD203B41FA5}">
                      <a16:colId xmlns:a16="http://schemas.microsoft.com/office/drawing/2014/main" val="3363956197"/>
                    </a:ext>
                  </a:extLst>
                </a:gridCol>
                <a:gridCol w="2997916">
                  <a:extLst>
                    <a:ext uri="{9D8B030D-6E8A-4147-A177-3AD203B41FA5}">
                      <a16:colId xmlns:a16="http://schemas.microsoft.com/office/drawing/2014/main" val="3178178938"/>
                    </a:ext>
                  </a:extLst>
                </a:gridCol>
              </a:tblGrid>
              <a:tr h="453280">
                <a:tc>
                  <a:txBody>
                    <a:bodyPr/>
                    <a:lstStyle/>
                    <a:p>
                      <a:r>
                        <a:rPr lang="en-US" dirty="0"/>
                        <a:t>       Employment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Feb. to Nov.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252779"/>
                  </a:ext>
                </a:extLst>
              </a:tr>
              <a:tr h="348101">
                <a:tc>
                  <a:txBody>
                    <a:bodyPr/>
                    <a:lstStyle/>
                    <a:p>
                      <a:r>
                        <a:rPr lang="en-US" dirty="0"/>
                        <a:t>                Sector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Percent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309965"/>
                  </a:ext>
                </a:extLst>
              </a:tr>
              <a:tr h="348101">
                <a:tc>
                  <a:txBody>
                    <a:bodyPr/>
                    <a:lstStyle/>
                    <a:p>
                      <a:r>
                        <a:rPr lang="en-US" dirty="0"/>
                        <a:t>    Total private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-6.6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969630"/>
                  </a:ext>
                </a:extLst>
              </a:tr>
              <a:tr h="348101">
                <a:tc>
                  <a:txBody>
                    <a:bodyPr/>
                    <a:lstStyle/>
                    <a:p>
                      <a:r>
                        <a:rPr lang="en-US" dirty="0"/>
                        <a:t>       Goods producing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-4.3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400104"/>
                  </a:ext>
                </a:extLst>
              </a:tr>
              <a:tr h="348101">
                <a:tc>
                  <a:txBody>
                    <a:bodyPr/>
                    <a:lstStyle/>
                    <a:p>
                      <a:r>
                        <a:rPr lang="en-US" dirty="0"/>
                        <a:t>           Construction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-3.6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807539"/>
                  </a:ext>
                </a:extLst>
              </a:tr>
              <a:tr h="348101">
                <a:tc>
                  <a:txBody>
                    <a:bodyPr/>
                    <a:lstStyle/>
                    <a:p>
                      <a:r>
                        <a:rPr lang="en-US" dirty="0"/>
                        <a:t>           Manufacturing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-4.6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430594"/>
                  </a:ext>
                </a:extLst>
              </a:tr>
              <a:tr h="348101">
                <a:tc>
                  <a:txBody>
                    <a:bodyPr/>
                    <a:lstStyle/>
                    <a:p>
                      <a:r>
                        <a:rPr lang="en-US" dirty="0"/>
                        <a:t>        Retail trade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-3.5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019528"/>
                  </a:ext>
                </a:extLst>
              </a:tr>
              <a:tr h="348101">
                <a:tc>
                  <a:txBody>
                    <a:bodyPr/>
                    <a:lstStyle/>
                    <a:p>
                      <a:r>
                        <a:rPr lang="en-US" dirty="0"/>
                        <a:t>        Warehousing &amp; 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 8.0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179273"/>
                  </a:ext>
                </a:extLst>
              </a:tr>
              <a:tr h="348101">
                <a:tc>
                  <a:txBody>
                    <a:bodyPr/>
                    <a:lstStyle/>
                    <a:p>
                      <a:r>
                        <a:rPr lang="en-US" dirty="0"/>
                        <a:t>        Air transportation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-23.9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86073"/>
                  </a:ext>
                </a:extLst>
              </a:tr>
              <a:tr h="348101">
                <a:tc>
                  <a:txBody>
                    <a:bodyPr/>
                    <a:lstStyle/>
                    <a:p>
                      <a:r>
                        <a:rPr lang="en-US" dirty="0"/>
                        <a:t>        Health 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-3.2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192829"/>
                  </a:ext>
                </a:extLst>
              </a:tr>
              <a:tr h="422196">
                <a:tc>
                  <a:txBody>
                    <a:bodyPr/>
                    <a:lstStyle/>
                    <a:p>
                      <a:r>
                        <a:rPr lang="en-US" dirty="0"/>
                        <a:t>        Arts, entertainment, rec.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-27.3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741625"/>
                  </a:ext>
                </a:extLst>
              </a:tr>
              <a:tr h="348101">
                <a:tc>
                  <a:txBody>
                    <a:bodyPr/>
                    <a:lstStyle/>
                    <a:p>
                      <a:r>
                        <a:rPr lang="en-US" dirty="0"/>
                        <a:t>        Accommodation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-31.0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112149"/>
                  </a:ext>
                </a:extLst>
              </a:tr>
              <a:tr h="348101">
                <a:tc>
                  <a:txBody>
                    <a:bodyPr/>
                    <a:lstStyle/>
                    <a:p>
                      <a:r>
                        <a:rPr lang="en-US" dirty="0"/>
                        <a:t>        Food and drinking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-17.2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407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2784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D16D-DF1C-4F41-96C7-DA2F47BEC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Dramatic shift in spending on goods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5D1CBD8-6BA4-DE46-B087-159E6A9C3E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7600" y="2760662"/>
            <a:ext cx="74168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69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9E023-537A-3345-BC76-E63C5178F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Spending has outstripped production, resulting in lean inventories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51E2A2F-821C-C345-B08C-FA01B9F4B3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7600" y="2760662"/>
            <a:ext cx="74168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40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B227-B1C3-534F-B35C-1B6A06EC6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Big-ticket spending has been brisk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1BE9C24-DDAB-8748-9C01-CC4FAF4AE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7600" y="2760662"/>
            <a:ext cx="74168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810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78819-E80B-854C-BF89-039BCCAFD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Demand for housing robust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E5E7BF3-2D69-CF45-9F2B-6B3316C39D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7600" y="2760662"/>
            <a:ext cx="74168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467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3CF4E-AAD8-B640-AEDC-8975EA43A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 prices accelerating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171ED46-AFBA-C642-8D29-76BB44DEDF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7600" y="2760662"/>
            <a:ext cx="74168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724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E3EC3-0ACE-1847-BD19-380402687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from ultra-low interest rates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63CE270-D12A-394D-94BF-A40C0AC442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7600" y="2760662"/>
            <a:ext cx="7416800" cy="2857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418494-8BB0-3B41-9AEB-65945EA341AB}"/>
              </a:ext>
            </a:extLst>
          </p:cNvPr>
          <p:cNvSpPr txBox="1"/>
          <p:nvPr/>
        </p:nvSpPr>
        <p:spPr>
          <a:xfrm>
            <a:off x="1899821" y="5939161"/>
            <a:ext cx="45654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Low rates are buoying the stock and real estate markets.</a:t>
            </a:r>
          </a:p>
        </p:txBody>
      </p:sp>
    </p:spTree>
    <p:extLst>
      <p:ext uri="{BB962C8B-B14F-4D97-AF65-F5344CB8AC3E}">
        <p14:creationId xmlns:p14="http://schemas.microsoft.com/office/powerpoint/2010/main" val="54577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DB05A-6412-5441-8DDA-E83E2CA9C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Consumers have powder left—high saving rate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495C13-1EAE-5B49-9C90-853B298395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7600" y="2760662"/>
            <a:ext cx="74168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73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F7E09-84C8-4245-9454-254E1E673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Wealth positions are strong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D43C485-B278-9E41-AD3F-FB9E859909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7600" y="2760662"/>
            <a:ext cx="74168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491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2F5E2-0618-E245-840B-E36B20CAC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Despite covid-19 setbacks, insured unemployment continues to drop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1B482FE-8596-DF45-828C-DED13C0EE5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7600" y="2760662"/>
            <a:ext cx="74168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21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453E5-0635-7547-98CF-2F655A905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ahead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EEA96-8DF8-604B-81FC-BBAB55C66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Fundamentals suggest the economy will continue to have forward momentum.</a:t>
            </a:r>
          </a:p>
          <a:p>
            <a:r>
              <a:rPr lang="en-US" dirty="0"/>
              <a:t>Growth likely to be choppy over coming months.</a:t>
            </a:r>
          </a:p>
          <a:p>
            <a:r>
              <a:rPr lang="en-US" dirty="0"/>
              <a:t>Lean inventories are adding to producer order books and boosting production schedules.</a:t>
            </a:r>
          </a:p>
          <a:p>
            <a:r>
              <a:rPr lang="en-US" dirty="0"/>
              <a:t>Growth will quicken as COVID-19 comes under control, propelling growth in the second half of 2021.</a:t>
            </a:r>
          </a:p>
        </p:txBody>
      </p:sp>
    </p:spTree>
    <p:extLst>
      <p:ext uri="{BB962C8B-B14F-4D97-AF65-F5344CB8AC3E}">
        <p14:creationId xmlns:p14="http://schemas.microsoft.com/office/powerpoint/2010/main" val="1836179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18531-AC39-B54B-BF41-AE4A17790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consumer will continue to fuel growth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73606-9228-5A44-A2FD-C4F7067FF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Comfortable wealth positions.</a:t>
            </a:r>
          </a:p>
          <a:p>
            <a:r>
              <a:rPr lang="en-US" dirty="0"/>
              <a:t>Continued unwinding of high saving rate.</a:t>
            </a:r>
          </a:p>
          <a:p>
            <a:r>
              <a:rPr lang="en-US" dirty="0"/>
              <a:t>Favorable financing conditions.</a:t>
            </a:r>
          </a:p>
          <a:p>
            <a:r>
              <a:rPr lang="en-US" dirty="0"/>
              <a:t>However, not all consumers (and small businesses) will be participating.</a:t>
            </a:r>
          </a:p>
        </p:txBody>
      </p:sp>
    </p:spTree>
    <p:extLst>
      <p:ext uri="{BB962C8B-B14F-4D97-AF65-F5344CB8AC3E}">
        <p14:creationId xmlns:p14="http://schemas.microsoft.com/office/powerpoint/2010/main" val="3599862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F01CF-40D4-F546-B2BE-E90011FDE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receding business uncertainty will trigger more business investment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DD6984F-1DD0-B549-BD22-B284054678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5749" y="2181946"/>
            <a:ext cx="4638055" cy="442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40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07CD0-63A1-ED42-B2F3-79318AF3A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Weaker dollar will support exports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32F4B8E-7CC6-8046-B314-F9E522F8F0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7600" y="2760662"/>
            <a:ext cx="74168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561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D1C4B-27BC-DE40-899D-121F424EE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Upward drift in oil prices implies the global economy is firming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2D6867B-BBFA-C34E-8F9A-1F57538AFA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7600" y="2760662"/>
            <a:ext cx="74168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41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02414-FE7D-334C-B3A1-BD21B8D59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recovery has routinely surprised on the upside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B10F589-A765-3A40-B846-97B757AB15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7499977"/>
              </p:ext>
            </p:extLst>
          </p:nvPr>
        </p:nvGraphicFramePr>
        <p:xfrm>
          <a:off x="2230438" y="2638425"/>
          <a:ext cx="773112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5562">
                  <a:extLst>
                    <a:ext uri="{9D8B030D-6E8A-4147-A177-3AD203B41FA5}">
                      <a16:colId xmlns:a16="http://schemas.microsoft.com/office/drawing/2014/main" val="3358438830"/>
                    </a:ext>
                  </a:extLst>
                </a:gridCol>
                <a:gridCol w="3865562">
                  <a:extLst>
                    <a:ext uri="{9D8B030D-6E8A-4147-A177-3AD203B41FA5}">
                      <a16:colId xmlns:a16="http://schemas.microsoft.com/office/drawing/2014/main" val="2354330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  Fed Projections for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Output Growth in 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575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December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2.0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45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June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-6.5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160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September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-3.7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257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December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-2.4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550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5027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E3B9E-C4D3-8C43-BF17-EA624F1DA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Improvement in the service sector will lag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8CB4F-404F-564B-A631-998A7FC6E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mid-2021, the hardest-hit components of the service sector should experience a pickup in growth.</a:t>
            </a:r>
          </a:p>
          <a:p>
            <a:r>
              <a:rPr lang="en-US" dirty="0"/>
              <a:t>Even though growth in those segments will exceed growth elsewhere, they will still take some time to return to early 2020 levels.</a:t>
            </a:r>
          </a:p>
          <a:p>
            <a:r>
              <a:rPr lang="en-US" dirty="0"/>
              <a:t>Note that the service sector is disproportionately small business (that are not in stock indexes).</a:t>
            </a:r>
          </a:p>
          <a:p>
            <a:r>
              <a:rPr lang="en-US" dirty="0"/>
              <a:t>The office and retail commercial real estate sectors will be struggling for much longer, owing to more telework and e-commerce.</a:t>
            </a:r>
          </a:p>
          <a:p>
            <a:r>
              <a:rPr lang="en-US" dirty="0"/>
              <a:t>A concern is prospective credit losses as forbearance ends.</a:t>
            </a:r>
          </a:p>
        </p:txBody>
      </p:sp>
    </p:spTree>
    <p:extLst>
      <p:ext uri="{BB962C8B-B14F-4D97-AF65-F5344CB8AC3E}">
        <p14:creationId xmlns:p14="http://schemas.microsoft.com/office/powerpoint/2010/main" val="4225782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58FD0-3341-F74D-B7A6-90A902820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Government policy will be a big uncertainty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86177-00AF-B546-9D25-7D89D4363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new administration will be pushing for more spending.</a:t>
            </a:r>
          </a:p>
          <a:p>
            <a:r>
              <a:rPr lang="en-US" dirty="0"/>
              <a:t>But, also higher corporate, capital gains, and personal tax rates.</a:t>
            </a:r>
          </a:p>
          <a:p>
            <a:r>
              <a:rPr lang="en-US" dirty="0"/>
              <a:t>There will be congressional resistance.</a:t>
            </a:r>
          </a:p>
          <a:p>
            <a:r>
              <a:rPr lang="en-US" dirty="0"/>
              <a:t>The administration will be reimposing regulations.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131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C71C-6AF3-4A46-9BFE-B05340D59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 policy will continue to be highly expansionary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DD3B9-C5C8-C145-BFD2-8ABEA1A8D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 the past year, Fed purchases of Treasury securities (in the secondary market) amounted to two-thirds of the $3.3 trillion federal deficit.</a:t>
            </a:r>
          </a:p>
          <a:p>
            <a:r>
              <a:rPr lang="en-US" dirty="0"/>
              <a:t>The Fed is committed to ongoing large-scale purchases, roughly matching the supply of new debt.</a:t>
            </a:r>
          </a:p>
          <a:p>
            <a:r>
              <a:rPr lang="en-US" dirty="0"/>
              <a:t>In addition, the Fed will be holding the federal funds rate at its lower bound for a considerable time.</a:t>
            </a:r>
          </a:p>
        </p:txBody>
      </p:sp>
    </p:spTree>
    <p:extLst>
      <p:ext uri="{BB962C8B-B14F-4D97-AF65-F5344CB8AC3E}">
        <p14:creationId xmlns:p14="http://schemas.microsoft.com/office/powerpoint/2010/main" val="4043966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D87E7-3FCB-8D40-8E71-BB1519CF9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Inflation has a lot of catching up to reach the 2 percent average target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A128BE-DE4F-0D4A-93CD-141AF349F1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7600" y="2760662"/>
            <a:ext cx="7416800" cy="28575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3CECCD8-854A-4547-ABFB-6C7931C499C0}"/>
                  </a:ext>
                </a:extLst>
              </p14:cNvPr>
              <p14:cNvContentPartPr/>
              <p14:nvPr/>
            </p14:nvContentPartPr>
            <p14:xfrm>
              <a:off x="490383" y="516243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3CECCD8-854A-4547-ABFB-6C7931C499C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1743" y="507243"/>
                <a:ext cx="18000" cy="1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C9E70F1-5A61-B946-BAA5-E7436A45C0F9}"/>
              </a:ext>
            </a:extLst>
          </p:cNvPr>
          <p:cNvCxnSpPr/>
          <p:nvPr/>
        </p:nvCxnSpPr>
        <p:spPr>
          <a:xfrm>
            <a:off x="2850776" y="4377019"/>
            <a:ext cx="6837830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7732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0E829-1EE2-AE45-8F31-F4A953B18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Market participants do not see much tightening in the years ahead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24DF8F7-6E2C-2A4F-9D98-B5AFFE514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7600" y="2760662"/>
            <a:ext cx="74168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374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1BFAA-3AFB-8B47-8D9D-1BFA20551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8C23E-D28A-A045-8FD1-F9504FD13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commentary can be found on my website: </a:t>
            </a:r>
            <a:r>
              <a:rPr lang="en-US" dirty="0" err="1"/>
              <a:t>Thomasdsimpson.com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198861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3087</TotalTime>
  <Words>631</Words>
  <Application>Microsoft Macintosh PowerPoint</Application>
  <PresentationFormat>Widescreen</PresentationFormat>
  <Paragraphs>104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Gill Sans MT</vt:lpstr>
      <vt:lpstr>Parcel</vt:lpstr>
      <vt:lpstr>The National Economy: Recovering From the COVID-19 Shock</vt:lpstr>
      <vt:lpstr>The biggest shock </vt:lpstr>
      <vt:lpstr>Uneven recovery</vt:lpstr>
      <vt:lpstr>Dramatic shift in spending on goods</vt:lpstr>
      <vt:lpstr>Spending has outstripped production, resulting in lean inventories</vt:lpstr>
      <vt:lpstr>Big-ticket spending has been brisk</vt:lpstr>
      <vt:lpstr>Demand for housing robust</vt:lpstr>
      <vt:lpstr>Home prices accelerating</vt:lpstr>
      <vt:lpstr>Support from ultra-low interest rates</vt:lpstr>
      <vt:lpstr>Consumers have powder left—high saving rate </vt:lpstr>
      <vt:lpstr>Overall Wealth positions are strong </vt:lpstr>
      <vt:lpstr>Despite covid-19 setbacks, insured unemployment continues to drop</vt:lpstr>
      <vt:lpstr>Looking ahead</vt:lpstr>
      <vt:lpstr>The consumer will continue to fuel growth</vt:lpstr>
      <vt:lpstr>receding business uncertainty will trigger more business investment </vt:lpstr>
      <vt:lpstr>The Weaker dollar will support exports </vt:lpstr>
      <vt:lpstr>Upward drift in oil prices implies the global economy is firming</vt:lpstr>
      <vt:lpstr>The recovery has routinely surprised on the upside</vt:lpstr>
      <vt:lpstr>Improvement in the service sector will lag</vt:lpstr>
      <vt:lpstr>Government policy will be a big uncertainty</vt:lpstr>
      <vt:lpstr>Fed policy will continue to be highly expansionary</vt:lpstr>
      <vt:lpstr>Inflation has a lot of catching up to reach the 2 percent average target</vt:lpstr>
      <vt:lpstr>Market participants do not see much tightening in the years ahead 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National Economy</dc:title>
  <dc:creator>Simpson, Thomas D.</dc:creator>
  <cp:lastModifiedBy>Simpson, Thomas D.</cp:lastModifiedBy>
  <cp:revision>41</cp:revision>
  <dcterms:created xsi:type="dcterms:W3CDTF">2021-01-01T17:53:56Z</dcterms:created>
  <dcterms:modified xsi:type="dcterms:W3CDTF">2021-01-06T20:03:57Z</dcterms:modified>
</cp:coreProperties>
</file>